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13" r:id="rId2"/>
    <p:sldId id="514" r:id="rId3"/>
    <p:sldId id="518" r:id="rId4"/>
    <p:sldId id="542" r:id="rId5"/>
    <p:sldId id="521" r:id="rId6"/>
    <p:sldId id="543" r:id="rId7"/>
    <p:sldId id="524" r:id="rId8"/>
    <p:sldId id="526" r:id="rId9"/>
    <p:sldId id="527" r:id="rId10"/>
    <p:sldId id="546" r:id="rId11"/>
    <p:sldId id="532" r:id="rId12"/>
    <p:sldId id="533" r:id="rId13"/>
    <p:sldId id="534" r:id="rId14"/>
    <p:sldId id="535" r:id="rId15"/>
    <p:sldId id="536" r:id="rId16"/>
    <p:sldId id="537" r:id="rId17"/>
    <p:sldId id="538" r:id="rId18"/>
    <p:sldId id="558" r:id="rId19"/>
    <p:sldId id="559" r:id="rId20"/>
    <p:sldId id="512" r:id="rId2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С" initials="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FF"/>
    <a:srgbClr val="00518E"/>
    <a:srgbClr val="6699FF"/>
    <a:srgbClr val="9BBB59"/>
    <a:srgbClr val="C0504D"/>
    <a:srgbClr val="F79646"/>
    <a:srgbClr val="4BACC6"/>
    <a:srgbClr val="8064A2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>
      <p:cViewPr>
        <p:scale>
          <a:sx n="100" d="100"/>
          <a:sy n="100" d="100"/>
        </p:scale>
        <p:origin x="-38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92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DF6BEE00-D356-4699-8552-5BDEC4706ED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92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FEED3211-B5C8-4F4F-80D4-D6699383DB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542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0080BAB6-BD5B-4622-9589-41CF8071E5AC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27" tIns="46163" rIns="92327" bIns="461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2327" tIns="46163" rIns="92327" bIns="4616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D6BA404B-43D8-4BFA-8373-3AD3EAC8BF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8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093" y="29370"/>
            <a:ext cx="1457907" cy="10387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 userDrawn="1"/>
        </p:nvGrpSpPr>
        <p:grpSpPr>
          <a:xfrm>
            <a:off x="0" y="0"/>
            <a:ext cx="3491880" cy="2780928"/>
            <a:chOff x="0" y="0"/>
            <a:chExt cx="6876256" cy="5445224"/>
          </a:xfrm>
        </p:grpSpPr>
        <p:sp>
          <p:nvSpPr>
            <p:cNvPr id="7" name="Половина рамки 6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овина рамки 7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овина рамки 8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3" name="Половина рамки 12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овина рамки 14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 descr="ТА1ССР-основной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0"/>
            <a:ext cx="1547664" cy="839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4644008" cy="2348880"/>
            <a:chOff x="0" y="0"/>
            <a:chExt cx="6876256" cy="5445224"/>
          </a:xfrm>
        </p:grpSpPr>
        <p:sp>
          <p:nvSpPr>
            <p:cNvPr id="9" name="Половина рамки 8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овина рамки 12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233" y="0"/>
            <a:ext cx="1485531" cy="10584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Подготовка к ЕГЭ-2022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2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3092"/>
            <a:ext cx="6768752" cy="6234908"/>
          </a:xfrm>
        </p:spPr>
      </p:pic>
    </p:spTree>
    <p:extLst>
      <p:ext uri="{BB962C8B-B14F-4D97-AF65-F5344CB8AC3E}">
        <p14:creationId xmlns:p14="http://schemas.microsoft.com/office/powerpoint/2010/main" val="1213734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Официальный</a:t>
            </a:r>
            <a:br>
              <a:rPr lang="ru-RU" dirty="0" smtClean="0"/>
            </a:br>
            <a:r>
              <a:rPr lang="ru-RU" dirty="0" smtClean="0"/>
              <a:t>портал ЕГЭ </a:t>
            </a:r>
            <a:r>
              <a:rPr lang="en-US" dirty="0" smtClean="0"/>
              <a:t> - ege.edu.ru  </a:t>
            </a:r>
            <a:endParaRPr lang="ru-RU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14" b="59593"/>
          <a:stretch>
            <a:fillRect/>
          </a:stretch>
        </p:blipFill>
        <p:spPr bwMode="auto">
          <a:xfrm>
            <a:off x="1331640" y="1484784"/>
            <a:ext cx="614940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 l="9601" t="28003" r="16791" b="43994"/>
          <a:stretch>
            <a:fillRect/>
          </a:stretch>
        </p:blipFill>
        <p:spPr bwMode="auto">
          <a:xfrm>
            <a:off x="179512" y="3356992"/>
            <a:ext cx="82809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3059832" y="2708920"/>
            <a:ext cx="864096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3528" y="4005064"/>
            <a:ext cx="1944216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27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9006" t="3472" r="12523" b="26938"/>
          <a:stretch>
            <a:fillRect/>
          </a:stretch>
        </p:blipFill>
        <p:spPr bwMode="auto">
          <a:xfrm>
            <a:off x="611560" y="188640"/>
            <a:ext cx="781526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3131840" y="4221088"/>
            <a:ext cx="864096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78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Проверить правильность считывания бланка №1!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3427"/>
            <a:ext cx="8352928" cy="668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2564904"/>
            <a:ext cx="57606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47664" y="3068960"/>
            <a:ext cx="57606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47664" y="3645024"/>
            <a:ext cx="86409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75856" y="4149080"/>
            <a:ext cx="86409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7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39"/>
            <a:ext cx="8064896" cy="645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868144" y="2132856"/>
            <a:ext cx="86409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635896" y="2492896"/>
            <a:ext cx="576064" cy="15841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588224" y="2492896"/>
            <a:ext cx="576064" cy="15841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03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100000" cy="6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1187624" y="1124744"/>
            <a:ext cx="100811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331640" y="2564904"/>
            <a:ext cx="1296144" cy="4032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342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222222"/>
              </a:clrFrom>
              <a:clrTo>
                <a:srgbClr val="22222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0"/>
            <a:ext cx="8100000" cy="6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2123728" y="1844824"/>
            <a:ext cx="1296144" cy="4032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8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апелляций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 процедуре </a:t>
            </a:r>
          </a:p>
          <a:p>
            <a:pPr lvl="1"/>
            <a:r>
              <a:rPr lang="ru-RU" dirty="0" smtClean="0"/>
              <a:t>Не выходя из ППЭ</a:t>
            </a:r>
          </a:p>
          <a:p>
            <a:pPr lvl="1" algn="just"/>
            <a:r>
              <a:rPr lang="ru-RU" dirty="0" smtClean="0"/>
              <a:t>Рассматривается членом ГЭК на месте, решение протоколируется и утверждается председателем ГЭК</a:t>
            </a:r>
          </a:p>
          <a:p>
            <a:pPr algn="just"/>
            <a:r>
              <a:rPr lang="ru-RU" dirty="0" smtClean="0"/>
              <a:t>По результатам</a:t>
            </a:r>
          </a:p>
          <a:p>
            <a:pPr lvl="1" algn="just"/>
            <a:r>
              <a:rPr lang="ru-RU" dirty="0" smtClean="0"/>
              <a:t>В течение 2 рабочих дней со дня объявления результатов. </a:t>
            </a:r>
          </a:p>
          <a:p>
            <a:pPr lvl="1" algn="just"/>
            <a:r>
              <a:rPr lang="ru-RU" sz="2600" i="1" dirty="0" smtClean="0"/>
              <a:t>Предварительная консультация с действующим экспертом предметной комиссии ГЭК.</a:t>
            </a:r>
            <a:r>
              <a:rPr lang="ru-RU" i="1" dirty="0" smtClean="0"/>
              <a:t>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775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По результатам рассмотрения апелляции о несогласии с выставленными баллами конфликтная комиссия принимает решение об отклонении апелляции и сохранении выставленных баллов либо об удовлетворении апелляции и изменении баллов. </a:t>
            </a:r>
            <a:r>
              <a:rPr lang="ru-RU" b="1" dirty="0">
                <a:solidFill>
                  <a:srgbClr val="FF0000"/>
                </a:solidFill>
              </a:rPr>
              <a:t>При этом в случае удовлетворения апелляции количество ранее выставленных баллов может измениться как в сторону увеличения, так и в сторону уменьшения количества баллов.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8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 algn="just">
              <a:buNone/>
            </a:pPr>
            <a:r>
              <a:rPr lang="ru-RU" dirty="0"/>
              <a:t>КК не рассматривает апелляции по вопросам содержания и структуры заданий контрольных измерительных материалов (далее – КИМ) по учебным предметам, а также по вопросам, связанным:</a:t>
            </a:r>
          </a:p>
          <a:p>
            <a:pPr algn="just"/>
            <a:r>
              <a:rPr lang="ru-RU" dirty="0"/>
              <a:t>с оцениванием результатов выполнения заданий экзаменационной работы с кратким ответом работ участников ГИА (в форме единого государственного (далее – ЕГЭ), основного государственного экзамена (далее – ОГЭ), государственного выпускного экзамена (далее - ГВЭ);</a:t>
            </a:r>
          </a:p>
          <a:p>
            <a:pPr algn="just"/>
            <a:r>
              <a:rPr lang="ru-RU" dirty="0"/>
              <a:t>с применением критериев вне контекста оценивания конкретных экзаменационных работ участников ГИА (в форме ЕГЭ, ОГЭ, ГВЭ);</a:t>
            </a:r>
          </a:p>
          <a:p>
            <a:pPr algn="just"/>
            <a:r>
              <a:rPr lang="ru-RU" dirty="0"/>
              <a:t>с неправильным заполнением бланков ГИА (в форме ЕГЭ, ОГЭ, ГВЭ).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654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Организационно-методическое сопровождение подготовки к ГИА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7668335"/>
              </p:ext>
            </p:extLst>
          </p:nvPr>
        </p:nvGraphicFramePr>
        <p:xfrm>
          <a:off x="251520" y="1051690"/>
          <a:ext cx="8568953" cy="547365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428159"/>
                <a:gridCol w="3498989"/>
                <a:gridCol w="3641805"/>
              </a:tblGrid>
              <a:tr h="48820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Этапы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Результаты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Мероприятия по результатам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68311">
                <a:tc rowSpan="4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I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этап </a:t>
                      </a:r>
                      <a:r>
                        <a:rPr lang="ru-RU" sz="1800" dirty="0"/>
                        <a:t>– пробное ЕГЭ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Формирование прогнозных показателей по обязательным предметам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Индивидуальные рекомендации учителям и выпускникам.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12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Выявление ошибок в заполнении бланков учащимися.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Индивидуальные рекомендации учителям и выпускникам.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12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Выявление технических ошибок организаторов в аудиториях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Формирование рекомендация по назначению работников.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683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Апробация процедуры проведения                        ЕГЭ и технического оснащения ППЭ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Настройка оборудования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424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Общий анализ результатов ЕГЭ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Формирование муниципального рейтинга образовательных учреждений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l" rtl="0">
                        <a:lnSpc>
                          <a:spcPct val="90000"/>
                        </a:lnSpc>
                      </a:pPr>
                      <a:r>
                        <a:rPr lang="ru-RU" sz="1800" dirty="0" smtClean="0"/>
                        <a:t>Контроль аналитической деятельности руководства образовательных учреждений с низким рейтингом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736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27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</a:t>
            </a:r>
            <a:r>
              <a:rPr lang="ru-RU" dirty="0" smtClean="0"/>
              <a:t>этап – пробный ЕГЭ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обязательным предметам (математика, русский язык)</a:t>
            </a:r>
          </a:p>
          <a:p>
            <a:r>
              <a:rPr lang="ru-RU" dirty="0" smtClean="0"/>
              <a:t>Сроки: 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12 марта 2022 года – русский язык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19 марта 2022 года - математика</a:t>
            </a:r>
          </a:p>
          <a:p>
            <a:r>
              <a:rPr lang="ru-RU" dirty="0" smtClean="0"/>
              <a:t>Достоверность результатов пробного ЕГЭ подтверждается на протяжении многих лет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74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76672"/>
            <a:ext cx="3456384" cy="1143000"/>
          </a:xfrm>
        </p:spPr>
        <p:txBody>
          <a:bodyPr/>
          <a:lstStyle/>
          <a:p>
            <a:r>
              <a:rPr lang="ru-RU" dirty="0" smtClean="0"/>
              <a:t>Ведение РИС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1629966"/>
            <a:ext cx="7992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	На основании графика внесения сведений в РИС до 1 февраля 2022 года необходимо внести сведения о выбранных экзаменах. </a:t>
            </a:r>
          </a:p>
          <a:p>
            <a:pPr algn="just"/>
            <a:r>
              <a:rPr lang="ru-RU" sz="3200" dirty="0" smtClean="0"/>
              <a:t>	На </a:t>
            </a:r>
            <a:r>
              <a:rPr lang="ru-RU" sz="3200" dirty="0"/>
              <a:t>сегодняшний день в</a:t>
            </a:r>
            <a:r>
              <a:rPr lang="ru-RU" sz="3200" dirty="0" smtClean="0"/>
              <a:t>о всех общеобразовательных учреждениях приняты заявления на прохождение ГИА по образовательным программам среднего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0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Расписание ГИА-11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780928"/>
            <a:ext cx="5540228" cy="3662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5477454" cy="373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Расписание ГИА-11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430209"/>
              </p:ext>
            </p:extLst>
          </p:nvPr>
        </p:nvGraphicFramePr>
        <p:xfrm>
          <a:off x="539553" y="1268760"/>
          <a:ext cx="8208912" cy="5310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/>
                <a:gridCol w="3168352"/>
                <a:gridCol w="3240361"/>
              </a:tblGrid>
              <a:tr h="43804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Дата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ЕГЭ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ГВЭ</a:t>
                      </a:r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26.05.2022 (</a:t>
                      </a:r>
                      <a:r>
                        <a:rPr lang="ru-RU" sz="1400" b="1" dirty="0" err="1" smtClean="0"/>
                        <a:t>чт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География, литература,</a:t>
                      </a:r>
                      <a:r>
                        <a:rPr lang="ru-RU" sz="1400" b="1" baseline="0" dirty="0" smtClean="0"/>
                        <a:t> химия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География, литература,</a:t>
                      </a:r>
                      <a:r>
                        <a:rPr lang="ru-RU" sz="1400" b="1" baseline="0" dirty="0" smtClean="0"/>
                        <a:t> химия</a:t>
                      </a:r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30.05.2022 (</a:t>
                      </a:r>
                      <a:r>
                        <a:rPr lang="ru-RU" sz="1400" b="1" dirty="0" err="1" smtClean="0"/>
                        <a:t>пн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Русский язык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Русский язык</a:t>
                      </a:r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31.05.2022 (</a:t>
                      </a:r>
                      <a:r>
                        <a:rPr lang="ru-RU" sz="1400" b="1" dirty="0" err="1" smtClean="0"/>
                        <a:t>вт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02.06.2022 (</a:t>
                      </a:r>
                      <a:r>
                        <a:rPr lang="ru-RU" sz="1400" b="1" dirty="0" err="1" smtClean="0"/>
                        <a:t>чт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ЕГЭ по математике профильного уровня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Математика </a:t>
                      </a:r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03.06.2022 (</a:t>
                      </a:r>
                      <a:r>
                        <a:rPr lang="ru-RU" sz="1400" b="1" dirty="0" err="1" smtClean="0"/>
                        <a:t>пт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ЕГЭ по математике базового уровня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/>
                    </a:p>
                  </a:txBody>
                  <a:tcPr/>
                </a:tc>
              </a:tr>
              <a:tr h="396042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06.06.2022 (</a:t>
                      </a:r>
                      <a:r>
                        <a:rPr lang="ru-RU" sz="1400" b="1" dirty="0" err="1" smtClean="0"/>
                        <a:t>пн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История, физика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История, физика</a:t>
                      </a:r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09.06.2022 (</a:t>
                      </a:r>
                      <a:r>
                        <a:rPr lang="ru-RU" sz="1400" b="1" dirty="0" err="1" smtClean="0"/>
                        <a:t>чт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Обществознание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Обществознание</a:t>
                      </a:r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14.06.2022 (</a:t>
                      </a:r>
                      <a:r>
                        <a:rPr lang="ru-RU" sz="1400" b="1" dirty="0" err="1" smtClean="0"/>
                        <a:t>вт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Английский язык (за исключением раздела «Говорение»), биология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Английский</a:t>
                      </a:r>
                      <a:r>
                        <a:rPr lang="ru-RU" sz="1400" b="1" baseline="0" dirty="0" smtClean="0"/>
                        <a:t> язык, биология, и</a:t>
                      </a:r>
                      <a:r>
                        <a:rPr lang="ru-RU" sz="1400" b="1" dirty="0" smtClean="0"/>
                        <a:t>нформатика и информационно-коммуникационные технологии (ИКТ)</a:t>
                      </a:r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16.06.2022 (</a:t>
                      </a:r>
                      <a:r>
                        <a:rPr lang="ru-RU" sz="1400" b="1" dirty="0" err="1" smtClean="0"/>
                        <a:t>чт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Английский язык (раздел «Говорение»)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</a:tr>
              <a:tr h="43804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20.06.2022 (</a:t>
                      </a:r>
                      <a:r>
                        <a:rPr lang="ru-RU" sz="1400" b="1" dirty="0" err="1" smtClean="0"/>
                        <a:t>пн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Информатика и информационно-коммуникационные технологии (ИКТ)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77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Разрешенные материалы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571612"/>
          <a:ext cx="8643997" cy="5071140"/>
        </p:xfrm>
        <a:graphic>
          <a:graphicData uri="http://schemas.openxmlformats.org/drawingml/2006/table">
            <a:tbl>
              <a:tblPr/>
              <a:tblGrid>
                <a:gridCol w="2346763"/>
                <a:gridCol w="6297234"/>
              </a:tblGrid>
              <a:tr h="590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Предмет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Дополнительные материалы и оборудование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6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Математика (профильный уровень)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линейка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6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Математика (базовый уровень)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>
                          <a:latin typeface="TimesNewRomanPSMT"/>
                          <a:ea typeface="Calibri"/>
                          <a:cs typeface="TimesNewRomanPSMT"/>
                        </a:rPr>
                        <a:t>справочные материалы выдаются с КИМом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>
                          <a:latin typeface="TimesNewRomanPSMT"/>
                          <a:ea typeface="Calibri"/>
                          <a:cs typeface="TimesNewRomanPSMT"/>
                        </a:rPr>
                        <a:t>линейка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192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Физика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непрограммируемый калькулятор (на каждого ученика) с возможностью вычисления тригонометрических функций (</a:t>
                      </a:r>
                      <a:r>
                        <a:rPr lang="ru-RU" sz="1800" dirty="0" err="1">
                          <a:latin typeface="TimesNewRomanPSMT"/>
                          <a:ea typeface="Calibri"/>
                          <a:cs typeface="TimesNewRomanPSMT"/>
                        </a:rPr>
                        <a:t>cos</a:t>
                      </a: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, </a:t>
                      </a:r>
                      <a:r>
                        <a:rPr lang="ru-RU" sz="1800" dirty="0" err="1">
                          <a:latin typeface="TimesNewRomanPSMT"/>
                          <a:ea typeface="Calibri"/>
                          <a:cs typeface="TimesNewRomanPSMT"/>
                        </a:rPr>
                        <a:t>sin</a:t>
                      </a: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, </a:t>
                      </a:r>
                      <a:r>
                        <a:rPr lang="ru-RU" sz="1800" dirty="0" err="1">
                          <a:latin typeface="TimesNewRomanPSMT"/>
                          <a:ea typeface="Calibri"/>
                          <a:cs typeface="TimesNewRomanPSMT"/>
                        </a:rPr>
                        <a:t>tg</a:t>
                      </a: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)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линейка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Непрограммируемый калькулятор 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Справочные материалы выдаются с </a:t>
                      </a:r>
                      <a:r>
                        <a:rPr lang="ru-RU" sz="1800" dirty="0" err="1">
                          <a:latin typeface="TimesNewRomanPSMT"/>
                          <a:ea typeface="Calibri"/>
                          <a:cs typeface="TimesNewRomanPSMT"/>
                        </a:rPr>
                        <a:t>КИМом</a:t>
                      </a: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 :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/>
                        <a:buChar char="•"/>
                        <a:tabLst>
                          <a:tab pos="291465" algn="l"/>
                        </a:tabLst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Периодическая система элементов Д.И. Менделеева;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/>
                        <a:buChar char="•"/>
                        <a:tabLst>
                          <a:tab pos="291465" algn="l"/>
                        </a:tabLst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Таблица растворимости солей, кислот и оснований в воде;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/>
                        <a:buChar char="•"/>
                        <a:tabLst>
                          <a:tab pos="291465" algn="l"/>
                        </a:tabLst>
                      </a:pPr>
                      <a:r>
                        <a:rPr lang="ru-RU" sz="1800" dirty="0">
                          <a:latin typeface="TimesNewRomanPSMT"/>
                          <a:ea typeface="Calibri"/>
                          <a:cs typeface="TimesNewRomanPSMT"/>
                        </a:rPr>
                        <a:t>Электрохимический ряд напряжений металлов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88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Сертификаты на калькуляторы</a:t>
            </a:r>
            <a:endParaRPr lang="ru-RU" dirty="0"/>
          </a:p>
        </p:txBody>
      </p:sp>
      <p:pic>
        <p:nvPicPr>
          <p:cNvPr id="6" name="Рисунок 5" descr="сертификат на citizen.jpg"/>
          <p:cNvPicPr>
            <a:picLocks noChangeAspect="1"/>
          </p:cNvPicPr>
          <p:nvPr/>
        </p:nvPicPr>
        <p:blipFill>
          <a:blip r:embed="rId2" cstate="print"/>
          <a:srcRect l="3719" t="5405" r="5168" b="5405"/>
          <a:stretch>
            <a:fillRect/>
          </a:stretch>
        </p:blipFill>
        <p:spPr>
          <a:xfrm>
            <a:off x="428596" y="1428736"/>
            <a:ext cx="3857652" cy="5196021"/>
          </a:xfrm>
          <a:prstGeom prst="rect">
            <a:avLst/>
          </a:prstGeom>
        </p:spPr>
      </p:pic>
      <p:pic>
        <p:nvPicPr>
          <p:cNvPr id="4" name="Содержимое 3" descr="Сертификат на casi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14942" y="1428736"/>
            <a:ext cx="3571900" cy="5212724"/>
          </a:xfrm>
        </p:spPr>
      </p:pic>
    </p:spTree>
    <p:extLst>
      <p:ext uri="{BB962C8B-B14F-4D97-AF65-F5344CB8AC3E}">
        <p14:creationId xmlns:p14="http://schemas.microsoft.com/office/powerpoint/2010/main" val="217854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8114917" cy="4536504"/>
          </a:xfrm>
        </p:spPr>
      </p:pic>
    </p:spTree>
    <p:extLst>
      <p:ext uri="{BB962C8B-B14F-4D97-AF65-F5344CB8AC3E}">
        <p14:creationId xmlns:p14="http://schemas.microsoft.com/office/powerpoint/2010/main" val="42834042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3436</TotalTime>
  <Words>486</Words>
  <Application>Microsoft Office PowerPoint</Application>
  <PresentationFormat>Экран (4:3)</PresentationFormat>
  <Paragraphs>96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Подготовка к ЕГЭ-2022</vt:lpstr>
      <vt:lpstr>Организационно-методическое сопровождение подготовки к ГИА</vt:lpstr>
      <vt:lpstr>I этап – пробный ЕГЭ</vt:lpstr>
      <vt:lpstr>Ведение РИС</vt:lpstr>
      <vt:lpstr>Расписание ГИА-11</vt:lpstr>
      <vt:lpstr>Расписание ГИА-11</vt:lpstr>
      <vt:lpstr>Разрешенные материалы</vt:lpstr>
      <vt:lpstr>Сертификаты на калькуляторы</vt:lpstr>
      <vt:lpstr>Презентация PowerPoint</vt:lpstr>
      <vt:lpstr>Презентация PowerPoint</vt:lpstr>
      <vt:lpstr>Официальный портал ЕГЭ  - ege.edu.ru  </vt:lpstr>
      <vt:lpstr>Презентация PowerPoint</vt:lpstr>
      <vt:lpstr>Проверить правильность считывания бланка №1!</vt:lpstr>
      <vt:lpstr>Презентация PowerPoint</vt:lpstr>
      <vt:lpstr>Презентация PowerPoint</vt:lpstr>
      <vt:lpstr>Презентация PowerPoint</vt:lpstr>
      <vt:lpstr>Виды апелляций</vt:lpstr>
      <vt:lpstr>Презентация PowerPoint</vt:lpstr>
      <vt:lpstr>Презентация PowerPoint</vt:lpstr>
      <vt:lpstr>Спасибо за внимание!</vt:lpstr>
    </vt:vector>
  </TitlesOfParts>
  <Company>ИМЦ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Df</cp:lastModifiedBy>
  <cp:revision>356</cp:revision>
  <cp:lastPrinted>2022-01-28T12:04:43Z</cp:lastPrinted>
  <dcterms:created xsi:type="dcterms:W3CDTF">2019-08-06T11:41:14Z</dcterms:created>
  <dcterms:modified xsi:type="dcterms:W3CDTF">2022-02-21T05:26:05Z</dcterms:modified>
</cp:coreProperties>
</file>